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21" r:id="rId3"/>
    <p:sldId id="322" r:id="rId4"/>
    <p:sldId id="323" r:id="rId5"/>
    <p:sldId id="324" r:id="rId6"/>
    <p:sldId id="325" r:id="rId7"/>
    <p:sldId id="326" r:id="rId8"/>
    <p:sldId id="327" r:id="rId9"/>
    <p:sldId id="334" r:id="rId10"/>
    <p:sldId id="329" r:id="rId11"/>
    <p:sldId id="330" r:id="rId12"/>
    <p:sldId id="331" r:id="rId13"/>
    <p:sldId id="332" r:id="rId14"/>
    <p:sldId id="33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9"/>
  </p:normalViewPr>
  <p:slideViewPr>
    <p:cSldViewPr snapToGrid="0" snapToObjects="1">
      <p:cViewPr varScale="1">
        <p:scale>
          <a:sx n="115" d="100"/>
          <a:sy n="115" d="100"/>
        </p:scale>
        <p:origin x="4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219B-AFEE-D24A-BFA1-7323C13A6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57603-D259-D44C-8284-8E41B442DF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A07D06-0786-C647-AAA8-1555D96A0D92}"/>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8B45F11B-A094-B448-944A-515015297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111A0-11E4-F142-9A54-4F5F26E04636}"/>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93764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87AA-2E6A-1447-8DA7-28A4111F5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02E379-6718-4540-94BB-DE48CA59DC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E38F8-029A-964F-A726-55C29ED79058}"/>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341E00FB-052A-7D45-B01F-47689875F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E1D97-F92E-604E-80FA-62C69D530F89}"/>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1182621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37E0B-E54F-F349-B92D-78C99FC5F4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334F39-309C-B244-8968-269DD537FC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AF743-118D-734D-A3E6-C2E7F50A6689}"/>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457872B1-969D-AA43-A913-EECE71093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195B-163C-6248-9AB4-883B8314DC3A}"/>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66492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83ED-2CE3-8249-8F4E-0BCB7320F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37863-4FF7-C74D-9BF0-66C954F3E7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A9B89-900D-A541-9421-47AED52286B2}"/>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F2D463E7-197E-1E4C-AA4C-2BCEF53D3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A7E2F-6934-C641-9B5F-B94559B5B271}"/>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347760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8183-452C-B04A-8BB8-37C5627FD6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09182D-216D-164E-8B57-EAFB0AD43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1033DA-7A37-C947-91CB-A5EF70FCDE5E}"/>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9B12A293-97A6-B443-B446-D74067408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7E3BA-4B30-FE4B-8EB7-1C4AA99DD882}"/>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167743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BAE7-3983-AC48-A24F-28B16D1D3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156BA6-A745-564A-B70A-85EE9BC3EE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5522B-D6A8-364E-BC0F-8FBED42F19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4B630-214D-6E4C-BA95-E562AFBA5344}"/>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6" name="Footer Placeholder 5">
            <a:extLst>
              <a:ext uri="{FF2B5EF4-FFF2-40B4-BE49-F238E27FC236}">
                <a16:creationId xmlns:a16="http://schemas.microsoft.com/office/drawing/2014/main" id="{FE59C110-72A0-CC4B-AB70-7AC007341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5ED3E-45DC-274F-B394-828C79A0A7A0}"/>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86721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E34B-A2AE-A645-9776-689F84381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0E71F-978A-824E-B08D-F573B4DCF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21E5E1-4330-F549-8CE6-58F1DA3319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2F8DC6-6067-F94C-A5DA-110419821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50A71F-5858-B14E-9B58-46AAFD81B3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EA2164-9E39-2942-8FF9-05D6A7A7833D}"/>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8" name="Footer Placeholder 7">
            <a:extLst>
              <a:ext uri="{FF2B5EF4-FFF2-40B4-BE49-F238E27FC236}">
                <a16:creationId xmlns:a16="http://schemas.microsoft.com/office/drawing/2014/main" id="{F74A36D3-2D4A-0640-9B02-A90F1980D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90AF4A-DF0E-8C4D-BA9B-12C09F2938DA}"/>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274837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C4C-95C0-3446-81DE-44665B750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DA5683-A0EE-AB4C-A0A3-60AFF8FCE10A}"/>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4" name="Footer Placeholder 3">
            <a:extLst>
              <a:ext uri="{FF2B5EF4-FFF2-40B4-BE49-F238E27FC236}">
                <a16:creationId xmlns:a16="http://schemas.microsoft.com/office/drawing/2014/main" id="{7038A06E-DCC1-2040-B1C3-91ECE362BD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743351-244A-9D44-945E-B4D858ED29E9}"/>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121983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6F81B-944C-994C-BD7B-39B51972B694}"/>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3" name="Footer Placeholder 2">
            <a:extLst>
              <a:ext uri="{FF2B5EF4-FFF2-40B4-BE49-F238E27FC236}">
                <a16:creationId xmlns:a16="http://schemas.microsoft.com/office/drawing/2014/main" id="{219B762C-8183-C940-96BF-5E81ED93D4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EAA030-9FC7-3D43-B57E-275AD7F148A4}"/>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213385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4FFF-2A35-6445-A059-362632965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02308B-1902-3442-AEF0-8EA24708F1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83FFCD-A091-684D-8327-B25253D73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B22004-EE89-7B49-B5FB-274DE4C0D9D6}"/>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6" name="Footer Placeholder 5">
            <a:extLst>
              <a:ext uri="{FF2B5EF4-FFF2-40B4-BE49-F238E27FC236}">
                <a16:creationId xmlns:a16="http://schemas.microsoft.com/office/drawing/2014/main" id="{4B5BA2E3-2042-8145-8526-1D7FF27EF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8226A-DF00-0544-807F-53AFB0DA6E15}"/>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134521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8E5F-C588-4148-A49E-1AFAD59C7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E81E0-FD1E-D347-ABDD-C9716E5DBA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DBAAD8-7D42-9C47-81F9-F87CAECE9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1C7E12-E8C2-5745-AEBD-25063CAAA420}"/>
              </a:ext>
            </a:extLst>
          </p:cNvPr>
          <p:cNvSpPr>
            <a:spLocks noGrp="1"/>
          </p:cNvSpPr>
          <p:nvPr>
            <p:ph type="dt" sz="half" idx="10"/>
          </p:nvPr>
        </p:nvSpPr>
        <p:spPr/>
        <p:txBody>
          <a:bodyPr/>
          <a:lstStyle/>
          <a:p>
            <a:fld id="{88D75DFE-E1AB-E347-AEEB-0079C55451FE}" type="datetimeFigureOut">
              <a:rPr lang="en-US" smtClean="0"/>
              <a:t>12/14/18</a:t>
            </a:fld>
            <a:endParaRPr lang="en-US"/>
          </a:p>
        </p:txBody>
      </p:sp>
      <p:sp>
        <p:nvSpPr>
          <p:cNvPr id="6" name="Footer Placeholder 5">
            <a:extLst>
              <a:ext uri="{FF2B5EF4-FFF2-40B4-BE49-F238E27FC236}">
                <a16:creationId xmlns:a16="http://schemas.microsoft.com/office/drawing/2014/main" id="{2C17531D-0C8E-B945-9258-BBFC29D46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E9D6-6F41-6640-9C0C-CD5CB5A7A387}"/>
              </a:ext>
            </a:extLst>
          </p:cNvPr>
          <p:cNvSpPr>
            <a:spLocks noGrp="1"/>
          </p:cNvSpPr>
          <p:nvPr>
            <p:ph type="sldNum" sz="quarter" idx="12"/>
          </p:nvPr>
        </p:nvSpPr>
        <p:spPr/>
        <p:txBody>
          <a:bodyPr/>
          <a:lstStyle/>
          <a:p>
            <a:fld id="{26BBF350-137D-3241-8E94-296E9ECDFC88}" type="slidenum">
              <a:rPr lang="en-US" smtClean="0"/>
              <a:t>‹#›</a:t>
            </a:fld>
            <a:endParaRPr lang="en-US"/>
          </a:p>
        </p:txBody>
      </p:sp>
    </p:spTree>
    <p:extLst>
      <p:ext uri="{BB962C8B-B14F-4D97-AF65-F5344CB8AC3E}">
        <p14:creationId xmlns:p14="http://schemas.microsoft.com/office/powerpoint/2010/main" val="175131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99B11-19DF-F545-BF9D-BBDFEA8BAF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EB0F32-954F-9C49-8486-1DD90EE72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60008-F209-184A-BBE3-F99218986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75DFE-E1AB-E347-AEEB-0079C55451FE}" type="datetimeFigureOut">
              <a:rPr lang="en-US" smtClean="0"/>
              <a:t>12/14/18</a:t>
            </a:fld>
            <a:endParaRPr lang="en-US"/>
          </a:p>
        </p:txBody>
      </p:sp>
      <p:sp>
        <p:nvSpPr>
          <p:cNvPr id="5" name="Footer Placeholder 4">
            <a:extLst>
              <a:ext uri="{FF2B5EF4-FFF2-40B4-BE49-F238E27FC236}">
                <a16:creationId xmlns:a16="http://schemas.microsoft.com/office/drawing/2014/main" id="{2BC264C7-354D-0141-A43A-3E8CCD702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065EFB-60A7-1B47-A50C-EB852CC4C7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BF350-137D-3241-8E94-296E9ECDFC88}" type="slidenum">
              <a:rPr lang="en-US" smtClean="0"/>
              <a:t>‹#›</a:t>
            </a:fld>
            <a:endParaRPr lang="en-US"/>
          </a:p>
        </p:txBody>
      </p:sp>
    </p:spTree>
    <p:extLst>
      <p:ext uri="{BB962C8B-B14F-4D97-AF65-F5344CB8AC3E}">
        <p14:creationId xmlns:p14="http://schemas.microsoft.com/office/powerpoint/2010/main" val="370146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15E0-B795-DB4E-B981-F58F0043C535}"/>
              </a:ext>
            </a:extLst>
          </p:cNvPr>
          <p:cNvSpPr>
            <a:spLocks noGrp="1"/>
          </p:cNvSpPr>
          <p:nvPr>
            <p:ph type="ctrTitle"/>
          </p:nvPr>
        </p:nvSpPr>
        <p:spPr/>
        <p:txBody>
          <a:bodyPr/>
          <a:lstStyle/>
          <a:p>
            <a:r>
              <a:rPr lang="en-US" dirty="0"/>
              <a:t>Artificial neural networks</a:t>
            </a:r>
            <a:br>
              <a:rPr lang="en-US" dirty="0"/>
            </a:br>
            <a:r>
              <a:rPr lang="en-US" dirty="0"/>
              <a:t>(ANNs)</a:t>
            </a:r>
          </a:p>
        </p:txBody>
      </p:sp>
      <p:sp>
        <p:nvSpPr>
          <p:cNvPr id="3" name="Subtitle 2">
            <a:extLst>
              <a:ext uri="{FF2B5EF4-FFF2-40B4-BE49-F238E27FC236}">
                <a16:creationId xmlns:a16="http://schemas.microsoft.com/office/drawing/2014/main" id="{B850D945-FCA5-724B-88E8-F4E2F9D9E8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434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3CEB-C13C-3846-A430-8037546872EB}"/>
              </a:ext>
            </a:extLst>
          </p:cNvPr>
          <p:cNvSpPr>
            <a:spLocks noGrp="1"/>
          </p:cNvSpPr>
          <p:nvPr>
            <p:ph type="title"/>
          </p:nvPr>
        </p:nvSpPr>
        <p:spPr/>
        <p:txBody>
          <a:bodyPr/>
          <a:lstStyle/>
          <a:p>
            <a:r>
              <a:rPr lang="en-US" dirty="0"/>
              <a:t>Initializing the Weights</a:t>
            </a:r>
          </a:p>
        </p:txBody>
      </p:sp>
      <p:sp>
        <p:nvSpPr>
          <p:cNvPr id="3" name="Content Placeholder 2">
            <a:extLst>
              <a:ext uri="{FF2B5EF4-FFF2-40B4-BE49-F238E27FC236}">
                <a16:creationId xmlns:a16="http://schemas.microsoft.com/office/drawing/2014/main" id="{6F2F6C01-E341-114C-AA11-1C7487013371}"/>
              </a:ext>
            </a:extLst>
          </p:cNvPr>
          <p:cNvSpPr>
            <a:spLocks noGrp="1"/>
          </p:cNvSpPr>
          <p:nvPr>
            <p:ph idx="1"/>
          </p:nvPr>
        </p:nvSpPr>
        <p:spPr/>
        <p:txBody>
          <a:bodyPr>
            <a:normAutofit/>
          </a:bodyPr>
          <a:lstStyle/>
          <a:p>
            <a:r>
              <a:rPr lang="en-US" dirty="0"/>
              <a:t>Each neuron is getting input from n different places (either input nodes if the neuron is in the hidden layer, or hidden neurons if it is in the output layer). If we view the values of these inputs as having uniform variance, then the typical input to the neuron will be where w is the initialization value of the weights.</a:t>
            </a:r>
          </a:p>
          <a:p>
            <a:r>
              <a:rPr lang="en-US" dirty="0"/>
              <a:t>Initially, set the weights in the range                               where n  is the number of nodes in the input layer to those weights. This makes the total input to a neuron have a maximum size of about 1.</a:t>
            </a:r>
          </a:p>
          <a:p>
            <a:r>
              <a:rPr lang="en-US" dirty="0"/>
              <a:t>Small values of 𝜷 (say  = 3.0  or less) are more effective.</a:t>
            </a:r>
          </a:p>
        </p:txBody>
      </p:sp>
      <p:pic>
        <p:nvPicPr>
          <p:cNvPr id="4" name="Picture 3">
            <a:extLst>
              <a:ext uri="{FF2B5EF4-FFF2-40B4-BE49-F238E27FC236}">
                <a16:creationId xmlns:a16="http://schemas.microsoft.com/office/drawing/2014/main" id="{BB47A6BE-B416-4B44-BF07-92ECB7760E8C}"/>
              </a:ext>
            </a:extLst>
          </p:cNvPr>
          <p:cNvPicPr>
            <a:picLocks noChangeAspect="1"/>
          </p:cNvPicPr>
          <p:nvPr/>
        </p:nvPicPr>
        <p:blipFill>
          <a:blip r:embed="rId2"/>
          <a:stretch>
            <a:fillRect/>
          </a:stretch>
        </p:blipFill>
        <p:spPr>
          <a:xfrm>
            <a:off x="6516913" y="3979525"/>
            <a:ext cx="2184400" cy="254000"/>
          </a:xfrm>
          <a:prstGeom prst="rect">
            <a:avLst/>
          </a:prstGeom>
        </p:spPr>
      </p:pic>
    </p:spTree>
    <p:extLst>
      <p:ext uri="{BB962C8B-B14F-4D97-AF65-F5344CB8AC3E}">
        <p14:creationId xmlns:p14="http://schemas.microsoft.com/office/powerpoint/2010/main" val="381648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9766-FF06-3F41-825B-22DD252C8968}"/>
              </a:ext>
            </a:extLst>
          </p:cNvPr>
          <p:cNvSpPr>
            <a:spLocks noGrp="1"/>
          </p:cNvSpPr>
          <p:nvPr>
            <p:ph type="title"/>
          </p:nvPr>
        </p:nvSpPr>
        <p:spPr/>
        <p:txBody>
          <a:bodyPr/>
          <a:lstStyle/>
          <a:p>
            <a:r>
              <a:rPr lang="en-US" dirty="0"/>
              <a:t>Different </a:t>
            </a:r>
            <a:r>
              <a:rPr lang="en-US" i="1" dirty="0"/>
              <a:t>Output </a:t>
            </a:r>
            <a:r>
              <a:rPr lang="en-US" dirty="0"/>
              <a:t>Activation Functions</a:t>
            </a:r>
          </a:p>
        </p:txBody>
      </p:sp>
      <p:sp>
        <p:nvSpPr>
          <p:cNvPr id="3" name="Content Placeholder 2">
            <a:extLst>
              <a:ext uri="{FF2B5EF4-FFF2-40B4-BE49-F238E27FC236}">
                <a16:creationId xmlns:a16="http://schemas.microsoft.com/office/drawing/2014/main" id="{89A222F8-A1AF-C444-A605-AB625F19C2FB}"/>
              </a:ext>
            </a:extLst>
          </p:cNvPr>
          <p:cNvSpPr>
            <a:spLocks noGrp="1"/>
          </p:cNvSpPr>
          <p:nvPr>
            <p:ph idx="1"/>
          </p:nvPr>
        </p:nvSpPr>
        <p:spPr/>
        <p:txBody>
          <a:bodyPr/>
          <a:lstStyle/>
          <a:p>
            <a:r>
              <a:rPr lang="en-US" dirty="0"/>
              <a:t>For regression problems, linear nodes that just sum the inputs and give that as their activation, that is:</a:t>
            </a:r>
          </a:p>
          <a:p>
            <a:pPr lvl="1"/>
            <a:endParaRPr lang="en-US" dirty="0"/>
          </a:p>
          <a:p>
            <a:r>
              <a:rPr lang="en-US" dirty="0"/>
              <a:t>Classification problems for 1-of-N output:  soft-max function</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001828EA-3D4E-1049-9BAE-D8B40CCB67FA}"/>
              </a:ext>
            </a:extLst>
          </p:cNvPr>
          <p:cNvPicPr>
            <a:picLocks noChangeAspect="1"/>
          </p:cNvPicPr>
          <p:nvPr/>
        </p:nvPicPr>
        <p:blipFill>
          <a:blip r:embed="rId2"/>
          <a:stretch>
            <a:fillRect/>
          </a:stretch>
        </p:blipFill>
        <p:spPr>
          <a:xfrm>
            <a:off x="2100943" y="3569154"/>
            <a:ext cx="2895600" cy="698500"/>
          </a:xfrm>
          <a:prstGeom prst="rect">
            <a:avLst/>
          </a:prstGeom>
        </p:spPr>
      </p:pic>
      <p:pic>
        <p:nvPicPr>
          <p:cNvPr id="5" name="Picture 4">
            <a:extLst>
              <a:ext uri="{FF2B5EF4-FFF2-40B4-BE49-F238E27FC236}">
                <a16:creationId xmlns:a16="http://schemas.microsoft.com/office/drawing/2014/main" id="{12F3AC6A-1BF7-D74E-B851-D0E1FD5A40E7}"/>
              </a:ext>
            </a:extLst>
          </p:cNvPr>
          <p:cNvPicPr>
            <a:picLocks noChangeAspect="1"/>
          </p:cNvPicPr>
          <p:nvPr/>
        </p:nvPicPr>
        <p:blipFill>
          <a:blip r:embed="rId3"/>
          <a:stretch>
            <a:fillRect/>
          </a:stretch>
        </p:blipFill>
        <p:spPr>
          <a:xfrm>
            <a:off x="1918607" y="2659743"/>
            <a:ext cx="1866900" cy="406400"/>
          </a:xfrm>
          <a:prstGeom prst="rect">
            <a:avLst/>
          </a:prstGeom>
        </p:spPr>
      </p:pic>
      <p:pic>
        <p:nvPicPr>
          <p:cNvPr id="6" name="Picture 5">
            <a:extLst>
              <a:ext uri="{FF2B5EF4-FFF2-40B4-BE49-F238E27FC236}">
                <a16:creationId xmlns:a16="http://schemas.microsoft.com/office/drawing/2014/main" id="{DC1C44AD-9345-2A48-8BDF-E6DB438B2D55}"/>
              </a:ext>
            </a:extLst>
          </p:cNvPr>
          <p:cNvPicPr>
            <a:picLocks noChangeAspect="1"/>
          </p:cNvPicPr>
          <p:nvPr/>
        </p:nvPicPr>
        <p:blipFill>
          <a:blip r:embed="rId4"/>
          <a:stretch>
            <a:fillRect/>
          </a:stretch>
        </p:blipFill>
        <p:spPr>
          <a:xfrm>
            <a:off x="3932464" y="2669041"/>
            <a:ext cx="1866900" cy="406400"/>
          </a:xfrm>
          <a:prstGeom prst="rect">
            <a:avLst/>
          </a:prstGeom>
        </p:spPr>
      </p:pic>
      <p:pic>
        <p:nvPicPr>
          <p:cNvPr id="7" name="Picture 6">
            <a:extLst>
              <a:ext uri="{FF2B5EF4-FFF2-40B4-BE49-F238E27FC236}">
                <a16:creationId xmlns:a16="http://schemas.microsoft.com/office/drawing/2014/main" id="{EE66D24E-145D-6745-85A1-9F210B561D38}"/>
              </a:ext>
            </a:extLst>
          </p:cNvPr>
          <p:cNvPicPr>
            <a:picLocks noChangeAspect="1"/>
          </p:cNvPicPr>
          <p:nvPr/>
        </p:nvPicPr>
        <p:blipFill>
          <a:blip r:embed="rId5"/>
          <a:stretch>
            <a:fillRect/>
          </a:stretch>
        </p:blipFill>
        <p:spPr>
          <a:xfrm>
            <a:off x="5660571" y="3791744"/>
            <a:ext cx="3200400" cy="419100"/>
          </a:xfrm>
          <a:prstGeom prst="rect">
            <a:avLst/>
          </a:prstGeom>
        </p:spPr>
      </p:pic>
    </p:spTree>
    <p:extLst>
      <p:ext uri="{BB962C8B-B14F-4D97-AF65-F5344CB8AC3E}">
        <p14:creationId xmlns:p14="http://schemas.microsoft.com/office/powerpoint/2010/main" val="39355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F473-4DF2-0043-84F2-BB7296CD611D}"/>
              </a:ext>
            </a:extLst>
          </p:cNvPr>
          <p:cNvSpPr>
            <a:spLocks noGrp="1"/>
          </p:cNvSpPr>
          <p:nvPr>
            <p:ph type="title"/>
          </p:nvPr>
        </p:nvSpPr>
        <p:spPr/>
        <p:txBody>
          <a:bodyPr/>
          <a:lstStyle/>
          <a:p>
            <a:r>
              <a:rPr lang="en-US" dirty="0"/>
              <a:t>Selection of training data to improve the convergence and performance</a:t>
            </a:r>
          </a:p>
        </p:txBody>
      </p:sp>
      <p:sp>
        <p:nvSpPr>
          <p:cNvPr id="3" name="Content Placeholder 2">
            <a:extLst>
              <a:ext uri="{FF2B5EF4-FFF2-40B4-BE49-F238E27FC236}">
                <a16:creationId xmlns:a16="http://schemas.microsoft.com/office/drawing/2014/main" id="{463EBE6B-DBC7-0041-96B4-6D21132045BB}"/>
              </a:ext>
            </a:extLst>
          </p:cNvPr>
          <p:cNvSpPr>
            <a:spLocks noGrp="1"/>
          </p:cNvSpPr>
          <p:nvPr>
            <p:ph idx="1"/>
          </p:nvPr>
        </p:nvSpPr>
        <p:spPr/>
        <p:txBody>
          <a:bodyPr>
            <a:normAutofit fontScale="92500" lnSpcReduction="10000"/>
          </a:bodyPr>
          <a:lstStyle/>
          <a:p>
            <a:r>
              <a:rPr lang="en-US" dirty="0"/>
              <a:t>Sequential algorithm: update weights using the error of each input data; Batch algorithm: update weights using the error of all input data at a time.</a:t>
            </a:r>
          </a:p>
          <a:p>
            <a:r>
              <a:rPr lang="en-US" dirty="0"/>
              <a:t>Batch algorithm converges to a local minimum faster than the sequential algorithm, but that the latter is sometimes less likely to get stuck in local minima.</a:t>
            </a:r>
          </a:p>
          <a:p>
            <a:r>
              <a:rPr lang="en-US" dirty="0"/>
              <a:t>Minibatch method: splitting the training set into random batches, estimating the gradient based on one of the subsets of the training set, performing a weight update, and then using the next subset to estimate a new gradient and using that for the weight update, until all of the training set have been used.</a:t>
            </a:r>
          </a:p>
          <a:p>
            <a:r>
              <a:rPr lang="en-US" i="1" dirty="0"/>
              <a:t>Stochastic gradient descent</a:t>
            </a:r>
            <a:r>
              <a:rPr lang="en-US" dirty="0"/>
              <a:t>:  use just one randomly picked piece of data to estimate the gradient at each iteration of the algorithm</a:t>
            </a:r>
          </a:p>
          <a:p>
            <a:endParaRPr lang="en-US" dirty="0"/>
          </a:p>
          <a:p>
            <a:endParaRPr lang="en-US" dirty="0"/>
          </a:p>
          <a:p>
            <a:endParaRPr lang="en-US" dirty="0"/>
          </a:p>
        </p:txBody>
      </p:sp>
    </p:spTree>
    <p:extLst>
      <p:ext uri="{BB962C8B-B14F-4D97-AF65-F5344CB8AC3E}">
        <p14:creationId xmlns:p14="http://schemas.microsoft.com/office/powerpoint/2010/main" val="385476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95CF-27DE-5A4F-AB6C-CE243A3E0069}"/>
              </a:ext>
            </a:extLst>
          </p:cNvPr>
          <p:cNvSpPr>
            <a:spLocks noGrp="1"/>
          </p:cNvSpPr>
          <p:nvPr>
            <p:ph type="title"/>
          </p:nvPr>
        </p:nvSpPr>
        <p:spPr/>
        <p:txBody>
          <a:bodyPr/>
          <a:lstStyle/>
          <a:p>
            <a:r>
              <a:rPr lang="en-US" dirty="0"/>
              <a:t>Practical issues</a:t>
            </a:r>
          </a:p>
        </p:txBody>
      </p:sp>
      <p:sp>
        <p:nvSpPr>
          <p:cNvPr id="3" name="Content Placeholder 2">
            <a:extLst>
              <a:ext uri="{FF2B5EF4-FFF2-40B4-BE49-F238E27FC236}">
                <a16:creationId xmlns:a16="http://schemas.microsoft.com/office/drawing/2014/main" id="{94255D95-71C3-0441-824C-5DD34CA518B9}"/>
              </a:ext>
            </a:extLst>
          </p:cNvPr>
          <p:cNvSpPr>
            <a:spLocks noGrp="1"/>
          </p:cNvSpPr>
          <p:nvPr>
            <p:ph idx="1"/>
          </p:nvPr>
        </p:nvSpPr>
        <p:spPr>
          <a:xfrm>
            <a:off x="838200" y="1825625"/>
            <a:ext cx="10515600" cy="2474232"/>
          </a:xfrm>
        </p:spPr>
        <p:txBody>
          <a:bodyPr>
            <a:normAutofit lnSpcReduction="10000"/>
          </a:bodyPr>
          <a:lstStyle/>
          <a:p>
            <a:r>
              <a:rPr lang="en-US" dirty="0"/>
              <a:t>Amount of Training Data</a:t>
            </a:r>
          </a:p>
          <a:p>
            <a:pPr lvl="1"/>
            <a:r>
              <a:rPr lang="en-US" dirty="0"/>
              <a:t>A rule of thumb &gt; 10 times the number of weights (parameters)</a:t>
            </a:r>
          </a:p>
          <a:p>
            <a:r>
              <a:rPr lang="en-US" dirty="0"/>
              <a:t>Number of Hidden Layers &amp; Number of Layers</a:t>
            </a:r>
          </a:p>
          <a:p>
            <a:pPr lvl="1"/>
            <a:r>
              <a:rPr lang="en-US" dirty="0"/>
              <a:t> Universal Approximation Theorem</a:t>
            </a:r>
          </a:p>
          <a:p>
            <a:r>
              <a:rPr lang="en-US" dirty="0"/>
              <a:t>When to Stop Learning</a:t>
            </a:r>
          </a:p>
          <a:p>
            <a:pPr lvl="1"/>
            <a:r>
              <a:rPr lang="en-US" dirty="0"/>
              <a:t>Using validation set</a:t>
            </a:r>
          </a:p>
          <a:p>
            <a:endParaRPr lang="en-US" dirty="0"/>
          </a:p>
        </p:txBody>
      </p:sp>
      <p:pic>
        <p:nvPicPr>
          <p:cNvPr id="4" name="Picture 3">
            <a:extLst>
              <a:ext uri="{FF2B5EF4-FFF2-40B4-BE49-F238E27FC236}">
                <a16:creationId xmlns:a16="http://schemas.microsoft.com/office/drawing/2014/main" id="{DC227A3F-02ED-DB46-9DEA-1BC5EEB0F5C0}"/>
              </a:ext>
            </a:extLst>
          </p:cNvPr>
          <p:cNvPicPr>
            <a:picLocks noChangeAspect="1"/>
          </p:cNvPicPr>
          <p:nvPr/>
        </p:nvPicPr>
        <p:blipFill>
          <a:blip r:embed="rId2"/>
          <a:stretch>
            <a:fillRect/>
          </a:stretch>
        </p:blipFill>
        <p:spPr>
          <a:xfrm>
            <a:off x="6215742" y="3245021"/>
            <a:ext cx="5628821" cy="3290035"/>
          </a:xfrm>
          <a:prstGeom prst="rect">
            <a:avLst/>
          </a:prstGeom>
        </p:spPr>
      </p:pic>
    </p:spTree>
    <p:extLst>
      <p:ext uri="{BB962C8B-B14F-4D97-AF65-F5344CB8AC3E}">
        <p14:creationId xmlns:p14="http://schemas.microsoft.com/office/powerpoint/2010/main" val="377391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A707-67A9-5942-B359-612EF7A990DF}"/>
              </a:ext>
            </a:extLst>
          </p:cNvPr>
          <p:cNvSpPr>
            <a:spLocks noGrp="1"/>
          </p:cNvSpPr>
          <p:nvPr>
            <p:ph type="title"/>
          </p:nvPr>
        </p:nvSpPr>
        <p:spPr/>
        <p:txBody>
          <a:bodyPr/>
          <a:lstStyle/>
          <a:p>
            <a:r>
              <a:rPr lang="en-US" dirty="0"/>
              <a:t>Examples of using MLP</a:t>
            </a:r>
          </a:p>
        </p:txBody>
      </p:sp>
      <p:sp>
        <p:nvSpPr>
          <p:cNvPr id="3" name="Content Placeholder 2">
            <a:extLst>
              <a:ext uri="{FF2B5EF4-FFF2-40B4-BE49-F238E27FC236}">
                <a16:creationId xmlns:a16="http://schemas.microsoft.com/office/drawing/2014/main" id="{41225E5E-A882-824F-8948-A25741FFBDF9}"/>
              </a:ext>
            </a:extLst>
          </p:cNvPr>
          <p:cNvSpPr>
            <a:spLocks noGrp="1"/>
          </p:cNvSpPr>
          <p:nvPr>
            <p:ph idx="1"/>
          </p:nvPr>
        </p:nvSpPr>
        <p:spPr>
          <a:xfrm>
            <a:off x="838200" y="1825625"/>
            <a:ext cx="5649686" cy="4563214"/>
          </a:xfrm>
        </p:spPr>
        <p:txBody>
          <a:bodyPr>
            <a:normAutofit fontScale="85000" lnSpcReduction="10000"/>
          </a:bodyPr>
          <a:lstStyle/>
          <a:p>
            <a:r>
              <a:rPr lang="en-US" dirty="0"/>
              <a:t>A recipe:</a:t>
            </a:r>
          </a:p>
          <a:p>
            <a:pPr lvl="1"/>
            <a:r>
              <a:rPr lang="en-US" dirty="0"/>
              <a:t>Select inputs and outputs for your problem</a:t>
            </a:r>
          </a:p>
          <a:p>
            <a:pPr lvl="1"/>
            <a:r>
              <a:rPr lang="en-US" dirty="0"/>
              <a:t>Normalize inputs</a:t>
            </a:r>
          </a:p>
          <a:p>
            <a:pPr lvl="1"/>
            <a:r>
              <a:rPr lang="en-US" dirty="0"/>
              <a:t>Split the data into training, testing, and validation sets</a:t>
            </a:r>
          </a:p>
          <a:p>
            <a:pPr lvl="1"/>
            <a:r>
              <a:rPr lang="en-US" dirty="0"/>
              <a:t> Select a network architecture</a:t>
            </a:r>
          </a:p>
          <a:p>
            <a:pPr lvl="1"/>
            <a:r>
              <a:rPr lang="en-US" dirty="0"/>
              <a:t> Train a network</a:t>
            </a:r>
          </a:p>
          <a:p>
            <a:pPr lvl="1"/>
            <a:r>
              <a:rPr lang="en-US" dirty="0"/>
              <a:t> Test the network</a:t>
            </a:r>
          </a:p>
          <a:p>
            <a:r>
              <a:rPr lang="en-US" dirty="0"/>
              <a:t>Regression</a:t>
            </a:r>
          </a:p>
          <a:p>
            <a:r>
              <a:rPr lang="en-US" dirty="0"/>
              <a:t>Classification: The Iris Dataset</a:t>
            </a:r>
          </a:p>
          <a:p>
            <a:r>
              <a:rPr lang="en-US" dirty="0"/>
              <a:t>Time-Series Prediction</a:t>
            </a:r>
          </a:p>
          <a:p>
            <a:r>
              <a:rPr lang="en-US" dirty="0"/>
              <a:t>Data Compression</a:t>
            </a:r>
          </a:p>
          <a:p>
            <a:pPr lvl="1"/>
            <a:r>
              <a:rPr lang="en-US" dirty="0"/>
              <a:t>The auto-encoder (Auto-Associative Network)</a:t>
            </a:r>
          </a:p>
        </p:txBody>
      </p:sp>
      <p:pic>
        <p:nvPicPr>
          <p:cNvPr id="5" name="Picture 4">
            <a:extLst>
              <a:ext uri="{FF2B5EF4-FFF2-40B4-BE49-F238E27FC236}">
                <a16:creationId xmlns:a16="http://schemas.microsoft.com/office/drawing/2014/main" id="{57EADCE6-E8A7-0045-A765-89314DC4161C}"/>
              </a:ext>
            </a:extLst>
          </p:cNvPr>
          <p:cNvPicPr>
            <a:picLocks noChangeAspect="1"/>
          </p:cNvPicPr>
          <p:nvPr/>
        </p:nvPicPr>
        <p:blipFill>
          <a:blip r:embed="rId2"/>
          <a:stretch>
            <a:fillRect/>
          </a:stretch>
        </p:blipFill>
        <p:spPr>
          <a:xfrm>
            <a:off x="6281059" y="1055061"/>
            <a:ext cx="5910941" cy="2529201"/>
          </a:xfrm>
          <a:prstGeom prst="rect">
            <a:avLst/>
          </a:prstGeom>
        </p:spPr>
      </p:pic>
      <p:pic>
        <p:nvPicPr>
          <p:cNvPr id="6" name="Picture 5">
            <a:extLst>
              <a:ext uri="{FF2B5EF4-FFF2-40B4-BE49-F238E27FC236}">
                <a16:creationId xmlns:a16="http://schemas.microsoft.com/office/drawing/2014/main" id="{67CD4F74-DBD4-C441-B498-1908CD153B7B}"/>
              </a:ext>
            </a:extLst>
          </p:cNvPr>
          <p:cNvPicPr>
            <a:picLocks noChangeAspect="1"/>
          </p:cNvPicPr>
          <p:nvPr/>
        </p:nvPicPr>
        <p:blipFill>
          <a:blip r:embed="rId3"/>
          <a:stretch>
            <a:fillRect/>
          </a:stretch>
        </p:blipFill>
        <p:spPr>
          <a:xfrm>
            <a:off x="6713310" y="3692044"/>
            <a:ext cx="4502150" cy="2696795"/>
          </a:xfrm>
          <a:prstGeom prst="rect">
            <a:avLst/>
          </a:prstGeom>
        </p:spPr>
      </p:pic>
    </p:spTree>
    <p:extLst>
      <p:ext uri="{BB962C8B-B14F-4D97-AF65-F5344CB8AC3E}">
        <p14:creationId xmlns:p14="http://schemas.microsoft.com/office/powerpoint/2010/main" val="403540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E072-3E56-2B4E-9D89-16E2A8AE6632}"/>
              </a:ext>
            </a:extLst>
          </p:cNvPr>
          <p:cNvSpPr>
            <a:spLocks noGrp="1"/>
          </p:cNvSpPr>
          <p:nvPr>
            <p:ph type="title"/>
          </p:nvPr>
        </p:nvSpPr>
        <p:spPr/>
        <p:txBody>
          <a:bodyPr/>
          <a:lstStyle/>
          <a:p>
            <a:r>
              <a:rPr lang="en-US" dirty="0"/>
              <a:t>The Exclusive Or (XOR) Function</a:t>
            </a:r>
          </a:p>
        </p:txBody>
      </p:sp>
      <p:pic>
        <p:nvPicPr>
          <p:cNvPr id="4" name="Picture 3">
            <a:extLst>
              <a:ext uri="{FF2B5EF4-FFF2-40B4-BE49-F238E27FC236}">
                <a16:creationId xmlns:a16="http://schemas.microsoft.com/office/drawing/2014/main" id="{8A2D59D7-CBDE-F04C-9A06-63B888086903}"/>
              </a:ext>
            </a:extLst>
          </p:cNvPr>
          <p:cNvPicPr>
            <a:picLocks noChangeAspect="1"/>
          </p:cNvPicPr>
          <p:nvPr/>
        </p:nvPicPr>
        <p:blipFill>
          <a:blip r:embed="rId2"/>
          <a:stretch>
            <a:fillRect/>
          </a:stretch>
        </p:blipFill>
        <p:spPr>
          <a:xfrm>
            <a:off x="1385887" y="2285387"/>
            <a:ext cx="8439150" cy="3066076"/>
          </a:xfrm>
          <a:prstGeom prst="rect">
            <a:avLst/>
          </a:prstGeom>
        </p:spPr>
      </p:pic>
      <p:sp>
        <p:nvSpPr>
          <p:cNvPr id="5" name="Rectangle 4">
            <a:extLst>
              <a:ext uri="{FF2B5EF4-FFF2-40B4-BE49-F238E27FC236}">
                <a16:creationId xmlns:a16="http://schemas.microsoft.com/office/drawing/2014/main" id="{A4B1E0E6-AE4A-DF4C-8A00-50DFF3566372}"/>
              </a:ext>
            </a:extLst>
          </p:cNvPr>
          <p:cNvSpPr/>
          <p:nvPr/>
        </p:nvSpPr>
        <p:spPr>
          <a:xfrm>
            <a:off x="442911" y="5576830"/>
            <a:ext cx="11749089" cy="369332"/>
          </a:xfrm>
          <a:prstGeom prst="rect">
            <a:avLst/>
          </a:prstGeom>
        </p:spPr>
        <p:txBody>
          <a:bodyPr wrap="square">
            <a:spAutoFit/>
          </a:bodyPr>
          <a:lstStyle/>
          <a:p>
            <a:r>
              <a:rPr lang="en-US" dirty="0">
                <a:effectLst/>
                <a:latin typeface="Helvetica" pitchFamily="2" charset="0"/>
              </a:rPr>
              <a:t>The training algorithm does not converge, but keeps on cycling through two different wrong solutions.</a:t>
            </a:r>
          </a:p>
        </p:txBody>
      </p:sp>
    </p:spTree>
    <p:extLst>
      <p:ext uri="{BB962C8B-B14F-4D97-AF65-F5344CB8AC3E}">
        <p14:creationId xmlns:p14="http://schemas.microsoft.com/office/powerpoint/2010/main" val="217146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592D-27BB-6E4D-81CB-C2B15936B0FB}"/>
              </a:ext>
            </a:extLst>
          </p:cNvPr>
          <p:cNvSpPr>
            <a:spLocks noGrp="1"/>
          </p:cNvSpPr>
          <p:nvPr>
            <p:ph type="title"/>
          </p:nvPr>
        </p:nvSpPr>
        <p:spPr>
          <a:xfrm>
            <a:off x="718457" y="365125"/>
            <a:ext cx="11212286" cy="1325563"/>
          </a:xfrm>
        </p:spPr>
        <p:txBody>
          <a:bodyPr>
            <a:normAutofit fontScale="90000"/>
          </a:bodyPr>
          <a:lstStyle/>
          <a:p>
            <a:r>
              <a:rPr lang="en-US" dirty="0"/>
              <a:t>A Multi-layer Perceptron network solving the XOR problem (</a:t>
            </a:r>
            <a:r>
              <a:rPr lang="en-US" dirty="0" err="1"/>
              <a:t>Rumelhart</a:t>
            </a:r>
            <a:r>
              <a:rPr lang="en-US" dirty="0"/>
              <a:t>, Hinton, and McClelland, 1986)</a:t>
            </a:r>
          </a:p>
        </p:txBody>
      </p:sp>
      <p:pic>
        <p:nvPicPr>
          <p:cNvPr id="4" name="Content Placeholder 3">
            <a:extLst>
              <a:ext uri="{FF2B5EF4-FFF2-40B4-BE49-F238E27FC236}">
                <a16:creationId xmlns:a16="http://schemas.microsoft.com/office/drawing/2014/main" id="{5BB44793-AEEF-8742-876C-B89F9D553A95}"/>
              </a:ext>
            </a:extLst>
          </p:cNvPr>
          <p:cNvPicPr>
            <a:picLocks noGrp="1" noChangeAspect="1"/>
          </p:cNvPicPr>
          <p:nvPr>
            <p:ph idx="1"/>
          </p:nvPr>
        </p:nvPicPr>
        <p:blipFill>
          <a:blip r:embed="rId2"/>
          <a:stretch>
            <a:fillRect/>
          </a:stretch>
        </p:blipFill>
        <p:spPr>
          <a:xfrm>
            <a:off x="5742214" y="1616638"/>
            <a:ext cx="6057900" cy="4127500"/>
          </a:xfrm>
          <a:prstGeom prst="rect">
            <a:avLst/>
          </a:prstGeom>
        </p:spPr>
      </p:pic>
      <p:graphicFrame>
        <p:nvGraphicFramePr>
          <p:cNvPr id="7" name="Table 6">
            <a:extLst>
              <a:ext uri="{FF2B5EF4-FFF2-40B4-BE49-F238E27FC236}">
                <a16:creationId xmlns:a16="http://schemas.microsoft.com/office/drawing/2014/main" id="{C4BC40C9-D6BF-2447-BF75-6B6D0A15F13D}"/>
              </a:ext>
            </a:extLst>
          </p:cNvPr>
          <p:cNvGraphicFramePr>
            <a:graphicFrameLocks noGrp="1"/>
          </p:cNvGraphicFramePr>
          <p:nvPr>
            <p:extLst>
              <p:ext uri="{D42A27DB-BD31-4B8C-83A1-F6EECF244321}">
                <p14:modId xmlns:p14="http://schemas.microsoft.com/office/powerpoint/2010/main" val="1545413314"/>
              </p:ext>
            </p:extLst>
          </p:nvPr>
        </p:nvGraphicFramePr>
        <p:xfrm>
          <a:off x="832757" y="4000500"/>
          <a:ext cx="4695370" cy="1854200"/>
        </p:xfrm>
        <a:graphic>
          <a:graphicData uri="http://schemas.openxmlformats.org/drawingml/2006/table">
            <a:tbl>
              <a:tblPr firstRow="1" bandRow="1">
                <a:tableStyleId>{5C22544A-7EE6-4342-B048-85BDC9FD1C3A}</a:tableStyleId>
              </a:tblPr>
              <a:tblGrid>
                <a:gridCol w="939074">
                  <a:extLst>
                    <a:ext uri="{9D8B030D-6E8A-4147-A177-3AD203B41FA5}">
                      <a16:colId xmlns:a16="http://schemas.microsoft.com/office/drawing/2014/main" val="3057021560"/>
                    </a:ext>
                  </a:extLst>
                </a:gridCol>
                <a:gridCol w="939074">
                  <a:extLst>
                    <a:ext uri="{9D8B030D-6E8A-4147-A177-3AD203B41FA5}">
                      <a16:colId xmlns:a16="http://schemas.microsoft.com/office/drawing/2014/main" val="2499846592"/>
                    </a:ext>
                  </a:extLst>
                </a:gridCol>
                <a:gridCol w="939074">
                  <a:extLst>
                    <a:ext uri="{9D8B030D-6E8A-4147-A177-3AD203B41FA5}">
                      <a16:colId xmlns:a16="http://schemas.microsoft.com/office/drawing/2014/main" val="2134708773"/>
                    </a:ext>
                  </a:extLst>
                </a:gridCol>
                <a:gridCol w="939074">
                  <a:extLst>
                    <a:ext uri="{9D8B030D-6E8A-4147-A177-3AD203B41FA5}">
                      <a16:colId xmlns:a16="http://schemas.microsoft.com/office/drawing/2014/main" val="1208211592"/>
                    </a:ext>
                  </a:extLst>
                </a:gridCol>
                <a:gridCol w="939074">
                  <a:extLst>
                    <a:ext uri="{9D8B030D-6E8A-4147-A177-3AD203B41FA5}">
                      <a16:colId xmlns:a16="http://schemas.microsoft.com/office/drawing/2014/main" val="611126036"/>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232015770"/>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65275870"/>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912551831"/>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68726188"/>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812246990"/>
                  </a:ext>
                </a:extLst>
              </a:tr>
            </a:tbl>
          </a:graphicData>
        </a:graphic>
      </p:graphicFrame>
      <p:sp>
        <p:nvSpPr>
          <p:cNvPr id="8" name="TextBox 7">
            <a:extLst>
              <a:ext uri="{FF2B5EF4-FFF2-40B4-BE49-F238E27FC236}">
                <a16:creationId xmlns:a16="http://schemas.microsoft.com/office/drawing/2014/main" id="{B72CBC80-ECFB-D946-9413-7BE114A60063}"/>
              </a:ext>
            </a:extLst>
          </p:cNvPr>
          <p:cNvSpPr txBox="1"/>
          <p:nvPr/>
        </p:nvSpPr>
        <p:spPr>
          <a:xfrm>
            <a:off x="6694715" y="1611304"/>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8EC157A5-A6C4-E146-AE42-8629311B58E9}"/>
              </a:ext>
            </a:extLst>
          </p:cNvPr>
          <p:cNvSpPr txBox="1"/>
          <p:nvPr/>
        </p:nvSpPr>
        <p:spPr>
          <a:xfrm>
            <a:off x="8731900" y="1605752"/>
            <a:ext cx="301686" cy="369332"/>
          </a:xfrm>
          <a:prstGeom prst="rect">
            <a:avLst/>
          </a:prstGeom>
          <a:noFill/>
        </p:spPr>
        <p:txBody>
          <a:bodyPr wrap="none" rtlCol="0">
            <a:spAutoFit/>
          </a:bodyPr>
          <a:lstStyle/>
          <a:p>
            <a:r>
              <a:rPr lang="en-US" dirty="0"/>
              <a:t>1</a:t>
            </a:r>
          </a:p>
        </p:txBody>
      </p:sp>
      <p:pic>
        <p:nvPicPr>
          <p:cNvPr id="10" name="Picture 9">
            <a:extLst>
              <a:ext uri="{FF2B5EF4-FFF2-40B4-BE49-F238E27FC236}">
                <a16:creationId xmlns:a16="http://schemas.microsoft.com/office/drawing/2014/main" id="{B999FD91-97D8-CA48-87F7-8F2A8790A087}"/>
              </a:ext>
            </a:extLst>
          </p:cNvPr>
          <p:cNvPicPr>
            <a:picLocks noChangeAspect="1"/>
          </p:cNvPicPr>
          <p:nvPr/>
        </p:nvPicPr>
        <p:blipFill>
          <a:blip r:embed="rId3"/>
          <a:stretch>
            <a:fillRect/>
          </a:stretch>
        </p:blipFill>
        <p:spPr>
          <a:xfrm>
            <a:off x="2461079" y="2026444"/>
            <a:ext cx="1892300" cy="1638300"/>
          </a:xfrm>
          <a:prstGeom prst="rect">
            <a:avLst/>
          </a:prstGeom>
        </p:spPr>
      </p:pic>
    </p:spTree>
    <p:extLst>
      <p:ext uri="{BB962C8B-B14F-4D97-AF65-F5344CB8AC3E}">
        <p14:creationId xmlns:p14="http://schemas.microsoft.com/office/powerpoint/2010/main" val="371580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5E3C-6122-624D-AD09-D22D8FBC42A5}"/>
              </a:ext>
            </a:extLst>
          </p:cNvPr>
          <p:cNvSpPr>
            <a:spLocks noGrp="1"/>
          </p:cNvSpPr>
          <p:nvPr>
            <p:ph type="title"/>
          </p:nvPr>
        </p:nvSpPr>
        <p:spPr/>
        <p:txBody>
          <a:bodyPr/>
          <a:lstStyle/>
          <a:p>
            <a:r>
              <a:rPr lang="en-US" dirty="0"/>
              <a:t>Multi-layer Perceptron network</a:t>
            </a:r>
          </a:p>
        </p:txBody>
      </p:sp>
      <p:pic>
        <p:nvPicPr>
          <p:cNvPr id="4" name="Picture 3">
            <a:extLst>
              <a:ext uri="{FF2B5EF4-FFF2-40B4-BE49-F238E27FC236}">
                <a16:creationId xmlns:a16="http://schemas.microsoft.com/office/drawing/2014/main" id="{D24B3F26-3039-B446-A6AE-53D9D1D7116A}"/>
              </a:ext>
            </a:extLst>
          </p:cNvPr>
          <p:cNvPicPr>
            <a:picLocks noChangeAspect="1"/>
          </p:cNvPicPr>
          <p:nvPr/>
        </p:nvPicPr>
        <p:blipFill>
          <a:blip r:embed="rId2"/>
          <a:stretch>
            <a:fillRect/>
          </a:stretch>
        </p:blipFill>
        <p:spPr>
          <a:xfrm>
            <a:off x="5789581" y="1828801"/>
            <a:ext cx="5564219" cy="4446814"/>
          </a:xfrm>
          <a:prstGeom prst="rect">
            <a:avLst/>
          </a:prstGeom>
        </p:spPr>
      </p:pic>
      <p:sp>
        <p:nvSpPr>
          <p:cNvPr id="5" name="Rectangle 4">
            <a:extLst>
              <a:ext uri="{FF2B5EF4-FFF2-40B4-BE49-F238E27FC236}">
                <a16:creationId xmlns:a16="http://schemas.microsoft.com/office/drawing/2014/main" id="{E8D632FD-117E-6744-A446-5343C0D68E42}"/>
              </a:ext>
            </a:extLst>
          </p:cNvPr>
          <p:cNvSpPr/>
          <p:nvPr/>
        </p:nvSpPr>
        <p:spPr>
          <a:xfrm>
            <a:off x="555171" y="1920466"/>
            <a:ext cx="5540829" cy="4247317"/>
          </a:xfrm>
          <a:prstGeom prst="rect">
            <a:avLst/>
          </a:prstGeom>
        </p:spPr>
        <p:txBody>
          <a:bodyPr wrap="square">
            <a:spAutoFit/>
          </a:bodyPr>
          <a:lstStyle/>
          <a:p>
            <a:r>
              <a:rPr lang="en-US" dirty="0">
                <a:latin typeface="Helvetica" pitchFamily="2" charset="0"/>
              </a:rPr>
              <a:t>Training a MLP: </a:t>
            </a:r>
            <a:r>
              <a:rPr lang="en-US" i="1" dirty="0">
                <a:latin typeface="Helvetica" pitchFamily="2" charset="0"/>
              </a:rPr>
              <a:t>forwards</a:t>
            </a:r>
            <a:r>
              <a:rPr lang="en-US" dirty="0">
                <a:latin typeface="Helvetica" pitchFamily="2" charset="0"/>
              </a:rPr>
              <a:t> (</a:t>
            </a:r>
            <a:r>
              <a:rPr lang="en-US" dirty="0">
                <a:effectLst/>
                <a:latin typeface="Helvetica" pitchFamily="2" charset="0"/>
              </a:rPr>
              <a:t>working out what the outputs are for the given inputs based on the current weights) and </a:t>
            </a:r>
            <a:r>
              <a:rPr lang="en-US" i="1" dirty="0">
                <a:effectLst/>
                <a:latin typeface="Helvetica" pitchFamily="2" charset="0"/>
              </a:rPr>
              <a:t>backwards</a:t>
            </a:r>
            <a:r>
              <a:rPr lang="en-US" dirty="0">
                <a:effectLst/>
                <a:latin typeface="Helvetica" pitchFamily="2" charset="0"/>
              </a:rPr>
              <a:t> (updating the weights according to the error, which is a function of the difference between the outputs and the targets).</a:t>
            </a:r>
          </a:p>
          <a:p>
            <a:endParaRPr lang="en-US" dirty="0">
              <a:latin typeface="Helvetica" pitchFamily="2" charset="0"/>
            </a:endParaRPr>
          </a:p>
          <a:p>
            <a:r>
              <a:rPr lang="en-US" b="1" dirty="0"/>
              <a:t>Back-propagation of error</a:t>
            </a:r>
            <a:r>
              <a:rPr lang="en-US" dirty="0"/>
              <a:t>: SSE</a:t>
            </a:r>
          </a:p>
          <a:p>
            <a:endParaRPr lang="en-US" dirty="0"/>
          </a:p>
          <a:p>
            <a:endParaRPr lang="en-US" dirty="0"/>
          </a:p>
          <a:p>
            <a:endParaRPr lang="en-US" dirty="0"/>
          </a:p>
          <a:p>
            <a:r>
              <a:rPr lang="en-US" dirty="0"/>
              <a:t>Activating functions: the sigmoid function</a:t>
            </a:r>
          </a:p>
          <a:p>
            <a:endParaRPr lang="en-US" dirty="0"/>
          </a:p>
          <a:p>
            <a:r>
              <a:rPr lang="en-US" dirty="0"/>
              <a:t> </a:t>
            </a:r>
          </a:p>
          <a:p>
            <a:endParaRPr lang="en-US" dirty="0"/>
          </a:p>
          <a:p>
            <a:endParaRPr lang="en-US" dirty="0">
              <a:effectLst/>
              <a:latin typeface="Helvetica" pitchFamily="2" charset="0"/>
            </a:endParaRPr>
          </a:p>
        </p:txBody>
      </p:sp>
      <p:pic>
        <p:nvPicPr>
          <p:cNvPr id="6" name="Picture 5">
            <a:extLst>
              <a:ext uri="{FF2B5EF4-FFF2-40B4-BE49-F238E27FC236}">
                <a16:creationId xmlns:a16="http://schemas.microsoft.com/office/drawing/2014/main" id="{96C0CC5F-C5F2-9D4B-B1F3-FA13A17698B1}"/>
              </a:ext>
            </a:extLst>
          </p:cNvPr>
          <p:cNvPicPr>
            <a:picLocks noChangeAspect="1"/>
          </p:cNvPicPr>
          <p:nvPr/>
        </p:nvPicPr>
        <p:blipFill>
          <a:blip r:embed="rId3"/>
          <a:stretch>
            <a:fillRect/>
          </a:stretch>
        </p:blipFill>
        <p:spPr>
          <a:xfrm>
            <a:off x="1984829" y="3942498"/>
            <a:ext cx="2844800" cy="698500"/>
          </a:xfrm>
          <a:prstGeom prst="rect">
            <a:avLst/>
          </a:prstGeom>
        </p:spPr>
      </p:pic>
      <p:pic>
        <p:nvPicPr>
          <p:cNvPr id="7" name="Picture 6">
            <a:extLst>
              <a:ext uri="{FF2B5EF4-FFF2-40B4-BE49-F238E27FC236}">
                <a16:creationId xmlns:a16="http://schemas.microsoft.com/office/drawing/2014/main" id="{129E7AA1-1C53-4F46-9F07-485AC3800705}"/>
              </a:ext>
            </a:extLst>
          </p:cNvPr>
          <p:cNvPicPr>
            <a:picLocks noChangeAspect="1"/>
          </p:cNvPicPr>
          <p:nvPr/>
        </p:nvPicPr>
        <p:blipFill>
          <a:blip r:embed="rId4"/>
          <a:stretch>
            <a:fillRect/>
          </a:stretch>
        </p:blipFill>
        <p:spPr>
          <a:xfrm>
            <a:off x="3369225" y="4989348"/>
            <a:ext cx="2420356" cy="1610108"/>
          </a:xfrm>
          <a:prstGeom prst="rect">
            <a:avLst/>
          </a:prstGeom>
        </p:spPr>
      </p:pic>
      <p:pic>
        <p:nvPicPr>
          <p:cNvPr id="8" name="Picture 7">
            <a:extLst>
              <a:ext uri="{FF2B5EF4-FFF2-40B4-BE49-F238E27FC236}">
                <a16:creationId xmlns:a16="http://schemas.microsoft.com/office/drawing/2014/main" id="{36468F25-2409-D44F-BF56-9C7ADA6F5D8A}"/>
              </a:ext>
            </a:extLst>
          </p:cNvPr>
          <p:cNvPicPr>
            <a:picLocks noChangeAspect="1"/>
          </p:cNvPicPr>
          <p:nvPr/>
        </p:nvPicPr>
        <p:blipFill>
          <a:blip r:embed="rId5"/>
          <a:stretch>
            <a:fillRect/>
          </a:stretch>
        </p:blipFill>
        <p:spPr>
          <a:xfrm>
            <a:off x="555171" y="5079668"/>
            <a:ext cx="2237922" cy="605900"/>
          </a:xfrm>
          <a:prstGeom prst="rect">
            <a:avLst/>
          </a:prstGeom>
        </p:spPr>
      </p:pic>
      <p:pic>
        <p:nvPicPr>
          <p:cNvPr id="9" name="Picture 8">
            <a:extLst>
              <a:ext uri="{FF2B5EF4-FFF2-40B4-BE49-F238E27FC236}">
                <a16:creationId xmlns:a16="http://schemas.microsoft.com/office/drawing/2014/main" id="{79D606DE-F11F-8B44-9C15-A4607DB3C850}"/>
              </a:ext>
            </a:extLst>
          </p:cNvPr>
          <p:cNvPicPr>
            <a:picLocks noChangeAspect="1"/>
          </p:cNvPicPr>
          <p:nvPr/>
        </p:nvPicPr>
        <p:blipFill>
          <a:blip r:embed="rId6"/>
          <a:stretch>
            <a:fillRect/>
          </a:stretch>
        </p:blipFill>
        <p:spPr>
          <a:xfrm>
            <a:off x="202649" y="5824115"/>
            <a:ext cx="3230336" cy="590799"/>
          </a:xfrm>
          <a:prstGeom prst="rect">
            <a:avLst/>
          </a:prstGeom>
        </p:spPr>
      </p:pic>
    </p:spTree>
    <p:extLst>
      <p:ext uri="{BB962C8B-B14F-4D97-AF65-F5344CB8AC3E}">
        <p14:creationId xmlns:p14="http://schemas.microsoft.com/office/powerpoint/2010/main" val="223477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6908-7F99-4543-97B7-8C6A5A90799F}"/>
              </a:ext>
            </a:extLst>
          </p:cNvPr>
          <p:cNvSpPr>
            <a:spLocks noGrp="1"/>
          </p:cNvSpPr>
          <p:nvPr>
            <p:ph type="title"/>
          </p:nvPr>
        </p:nvSpPr>
        <p:spPr/>
        <p:txBody>
          <a:bodyPr/>
          <a:lstStyle/>
          <a:p>
            <a:r>
              <a:rPr lang="en-US" dirty="0"/>
              <a:t>Back-propagation algorithm</a:t>
            </a:r>
          </a:p>
        </p:txBody>
      </p:sp>
      <p:pic>
        <p:nvPicPr>
          <p:cNvPr id="4" name="Picture 3">
            <a:extLst>
              <a:ext uri="{FF2B5EF4-FFF2-40B4-BE49-F238E27FC236}">
                <a16:creationId xmlns:a16="http://schemas.microsoft.com/office/drawing/2014/main" id="{5039A109-88AA-294C-9F8A-B408A4A4A0BF}"/>
              </a:ext>
            </a:extLst>
          </p:cNvPr>
          <p:cNvPicPr>
            <a:picLocks noChangeAspect="1"/>
          </p:cNvPicPr>
          <p:nvPr/>
        </p:nvPicPr>
        <p:blipFill>
          <a:blip r:embed="rId2"/>
          <a:stretch>
            <a:fillRect/>
          </a:stretch>
        </p:blipFill>
        <p:spPr>
          <a:xfrm>
            <a:off x="838200" y="1808842"/>
            <a:ext cx="9067800" cy="4546600"/>
          </a:xfrm>
          <a:prstGeom prst="rect">
            <a:avLst/>
          </a:prstGeom>
        </p:spPr>
      </p:pic>
      <p:pic>
        <p:nvPicPr>
          <p:cNvPr id="5" name="Picture 4">
            <a:extLst>
              <a:ext uri="{FF2B5EF4-FFF2-40B4-BE49-F238E27FC236}">
                <a16:creationId xmlns:a16="http://schemas.microsoft.com/office/drawing/2014/main" id="{BDBB6B5C-E59F-C84A-A1C5-6FFB5C14FB08}"/>
              </a:ext>
            </a:extLst>
          </p:cNvPr>
          <p:cNvPicPr>
            <a:picLocks noChangeAspect="1"/>
          </p:cNvPicPr>
          <p:nvPr/>
        </p:nvPicPr>
        <p:blipFill>
          <a:blip r:embed="rId3"/>
          <a:stretch>
            <a:fillRect/>
          </a:stretch>
        </p:blipFill>
        <p:spPr>
          <a:xfrm>
            <a:off x="8708571" y="365125"/>
            <a:ext cx="2793498" cy="2232508"/>
          </a:xfrm>
          <a:prstGeom prst="rect">
            <a:avLst/>
          </a:prstGeom>
        </p:spPr>
      </p:pic>
    </p:spTree>
    <p:extLst>
      <p:ext uri="{BB962C8B-B14F-4D97-AF65-F5344CB8AC3E}">
        <p14:creationId xmlns:p14="http://schemas.microsoft.com/office/powerpoint/2010/main" val="127764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3A500-7889-6946-BD7D-155B93BBBEFC}"/>
              </a:ext>
            </a:extLst>
          </p:cNvPr>
          <p:cNvPicPr>
            <a:picLocks noChangeAspect="1"/>
          </p:cNvPicPr>
          <p:nvPr/>
        </p:nvPicPr>
        <p:blipFill>
          <a:blip r:embed="rId2"/>
          <a:stretch>
            <a:fillRect/>
          </a:stretch>
        </p:blipFill>
        <p:spPr>
          <a:xfrm>
            <a:off x="816428" y="2143498"/>
            <a:ext cx="8962320" cy="4562101"/>
          </a:xfrm>
          <a:prstGeom prst="rect">
            <a:avLst/>
          </a:prstGeom>
        </p:spPr>
      </p:pic>
      <p:pic>
        <p:nvPicPr>
          <p:cNvPr id="7" name="Picture 6">
            <a:extLst>
              <a:ext uri="{FF2B5EF4-FFF2-40B4-BE49-F238E27FC236}">
                <a16:creationId xmlns:a16="http://schemas.microsoft.com/office/drawing/2014/main" id="{89D8BFBC-C08C-3C43-AA61-D9D2C2907904}"/>
              </a:ext>
            </a:extLst>
          </p:cNvPr>
          <p:cNvPicPr>
            <a:picLocks noChangeAspect="1"/>
          </p:cNvPicPr>
          <p:nvPr/>
        </p:nvPicPr>
        <p:blipFill>
          <a:blip r:embed="rId3"/>
          <a:stretch>
            <a:fillRect/>
          </a:stretch>
        </p:blipFill>
        <p:spPr>
          <a:xfrm>
            <a:off x="8980714" y="158297"/>
            <a:ext cx="2793498" cy="2232508"/>
          </a:xfrm>
          <a:prstGeom prst="rect">
            <a:avLst/>
          </a:prstGeom>
        </p:spPr>
      </p:pic>
    </p:spTree>
    <p:extLst>
      <p:ext uri="{BB962C8B-B14F-4D97-AF65-F5344CB8AC3E}">
        <p14:creationId xmlns:p14="http://schemas.microsoft.com/office/powerpoint/2010/main" val="7367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F9F24-56E0-2C4B-8290-A4DF016E2AC9}"/>
              </a:ext>
            </a:extLst>
          </p:cNvPr>
          <p:cNvPicPr>
            <a:picLocks noChangeAspect="1"/>
          </p:cNvPicPr>
          <p:nvPr/>
        </p:nvPicPr>
        <p:blipFill>
          <a:blip r:embed="rId2"/>
          <a:stretch>
            <a:fillRect/>
          </a:stretch>
        </p:blipFill>
        <p:spPr>
          <a:xfrm>
            <a:off x="876833" y="1763486"/>
            <a:ext cx="8512096" cy="3811814"/>
          </a:xfrm>
          <a:prstGeom prst="rect">
            <a:avLst/>
          </a:prstGeom>
        </p:spPr>
      </p:pic>
      <p:pic>
        <p:nvPicPr>
          <p:cNvPr id="5" name="Picture 4">
            <a:extLst>
              <a:ext uri="{FF2B5EF4-FFF2-40B4-BE49-F238E27FC236}">
                <a16:creationId xmlns:a16="http://schemas.microsoft.com/office/drawing/2014/main" id="{675C87FA-1B8D-9940-BEBE-FF84E73F0A2C}"/>
              </a:ext>
            </a:extLst>
          </p:cNvPr>
          <p:cNvPicPr>
            <a:picLocks noChangeAspect="1"/>
          </p:cNvPicPr>
          <p:nvPr/>
        </p:nvPicPr>
        <p:blipFill>
          <a:blip r:embed="rId3"/>
          <a:stretch>
            <a:fillRect/>
          </a:stretch>
        </p:blipFill>
        <p:spPr>
          <a:xfrm>
            <a:off x="8665029" y="180068"/>
            <a:ext cx="2793498" cy="2232508"/>
          </a:xfrm>
          <a:prstGeom prst="rect">
            <a:avLst/>
          </a:prstGeom>
        </p:spPr>
      </p:pic>
      <p:sp>
        <p:nvSpPr>
          <p:cNvPr id="6" name="Rectangle 5">
            <a:extLst>
              <a:ext uri="{FF2B5EF4-FFF2-40B4-BE49-F238E27FC236}">
                <a16:creationId xmlns:a16="http://schemas.microsoft.com/office/drawing/2014/main" id="{9F531578-D4DD-5C42-93EA-F4A9E5055215}"/>
              </a:ext>
            </a:extLst>
          </p:cNvPr>
          <p:cNvSpPr/>
          <p:nvPr/>
        </p:nvSpPr>
        <p:spPr>
          <a:xfrm>
            <a:off x="359227" y="6086929"/>
            <a:ext cx="11201401" cy="646331"/>
          </a:xfrm>
          <a:prstGeom prst="rect">
            <a:avLst/>
          </a:prstGeom>
        </p:spPr>
        <p:txBody>
          <a:bodyPr wrap="square">
            <a:spAutoFit/>
          </a:bodyPr>
          <a:lstStyle/>
          <a:p>
            <a:r>
              <a:rPr lang="en-US" dirty="0">
                <a:effectLst/>
                <a:latin typeface="Helvetica" pitchFamily="2" charset="0"/>
              </a:rPr>
              <a:t>Iterate the learning, but randomize the order of the input vectors so that you don’t train in exactly the same order each iteration. Recall using the forwards phase algorithm.</a:t>
            </a:r>
          </a:p>
        </p:txBody>
      </p:sp>
    </p:spTree>
    <p:extLst>
      <p:ext uri="{BB962C8B-B14F-4D97-AF65-F5344CB8AC3E}">
        <p14:creationId xmlns:p14="http://schemas.microsoft.com/office/powerpoint/2010/main" val="377987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4CC7-4953-9E4E-8239-297939C18D22}"/>
              </a:ext>
            </a:extLst>
          </p:cNvPr>
          <p:cNvSpPr>
            <a:spLocks noGrp="1"/>
          </p:cNvSpPr>
          <p:nvPr>
            <p:ph type="title"/>
          </p:nvPr>
        </p:nvSpPr>
        <p:spPr/>
        <p:txBody>
          <a:bodyPr/>
          <a:lstStyle/>
          <a:p>
            <a:r>
              <a:rPr lang="en-US" dirty="0"/>
              <a:t>NumPy implementation</a:t>
            </a:r>
          </a:p>
        </p:txBody>
      </p:sp>
      <p:pic>
        <p:nvPicPr>
          <p:cNvPr id="4" name="Picture 3">
            <a:extLst>
              <a:ext uri="{FF2B5EF4-FFF2-40B4-BE49-F238E27FC236}">
                <a16:creationId xmlns:a16="http://schemas.microsoft.com/office/drawing/2014/main" id="{B4C6777C-9C1E-9140-8EBC-37CF1B8C1FB4}"/>
              </a:ext>
            </a:extLst>
          </p:cNvPr>
          <p:cNvPicPr>
            <a:picLocks noChangeAspect="1"/>
          </p:cNvPicPr>
          <p:nvPr/>
        </p:nvPicPr>
        <p:blipFill>
          <a:blip r:embed="rId2"/>
          <a:stretch>
            <a:fillRect/>
          </a:stretch>
        </p:blipFill>
        <p:spPr>
          <a:xfrm>
            <a:off x="1156607" y="1690688"/>
            <a:ext cx="9182100" cy="3327400"/>
          </a:xfrm>
          <a:prstGeom prst="rect">
            <a:avLst/>
          </a:prstGeom>
        </p:spPr>
      </p:pic>
    </p:spTree>
    <p:extLst>
      <p:ext uri="{BB962C8B-B14F-4D97-AF65-F5344CB8AC3E}">
        <p14:creationId xmlns:p14="http://schemas.microsoft.com/office/powerpoint/2010/main" val="233935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A875-B4CE-6442-84A1-CD788AA8583F}"/>
              </a:ext>
            </a:extLst>
          </p:cNvPr>
          <p:cNvSpPr>
            <a:spLocks noGrp="1"/>
          </p:cNvSpPr>
          <p:nvPr>
            <p:ph type="title"/>
          </p:nvPr>
        </p:nvSpPr>
        <p:spPr/>
        <p:txBody>
          <a:bodyPr/>
          <a:lstStyle/>
          <a:p>
            <a:r>
              <a:rPr lang="en-US" dirty="0"/>
              <a:t>Universal Approximation Theorem</a:t>
            </a:r>
          </a:p>
        </p:txBody>
      </p:sp>
      <p:sp>
        <p:nvSpPr>
          <p:cNvPr id="3" name="Content Placeholder 2">
            <a:extLst>
              <a:ext uri="{FF2B5EF4-FFF2-40B4-BE49-F238E27FC236}">
                <a16:creationId xmlns:a16="http://schemas.microsoft.com/office/drawing/2014/main" id="{C4ED0D02-B0EA-A640-A8EC-B332498F4B19}"/>
              </a:ext>
            </a:extLst>
          </p:cNvPr>
          <p:cNvSpPr>
            <a:spLocks noGrp="1"/>
          </p:cNvSpPr>
          <p:nvPr>
            <p:ph idx="1"/>
          </p:nvPr>
        </p:nvSpPr>
        <p:spPr/>
        <p:txBody>
          <a:bodyPr/>
          <a:lstStyle/>
          <a:p>
            <a:r>
              <a:rPr lang="en-US" dirty="0"/>
              <a:t>A neural network with a single hidden layer containing a finite number of neurons can approximate any continuous function for any activation </a:t>
            </a:r>
            <a:r>
              <a:rPr lang="en-US"/>
              <a:t>functions in </a:t>
            </a:r>
            <a:r>
              <a:rPr lang="en-US" dirty="0"/>
              <a:t>a </a:t>
            </a:r>
            <a:r>
              <a:rPr lang="en-US"/>
              <a:t>broad class.</a:t>
            </a:r>
            <a:endParaRPr lang="en-US" dirty="0"/>
          </a:p>
          <a:p>
            <a:endParaRPr lang="en-US" dirty="0"/>
          </a:p>
          <a:p>
            <a:r>
              <a:rPr lang="en-US" dirty="0"/>
              <a:t>It does not address how an appropriate NN model can be learned.</a:t>
            </a:r>
          </a:p>
        </p:txBody>
      </p:sp>
    </p:spTree>
    <p:extLst>
      <p:ext uri="{BB962C8B-B14F-4D97-AF65-F5344CB8AC3E}">
        <p14:creationId xmlns:p14="http://schemas.microsoft.com/office/powerpoint/2010/main" val="124120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TotalTime>
  <Words>358</Words>
  <Application>Microsoft Macintosh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vt:lpstr>
      <vt:lpstr>Office Theme</vt:lpstr>
      <vt:lpstr>Artificial neural networks (ANNs)</vt:lpstr>
      <vt:lpstr>The Exclusive Or (XOR) Function</vt:lpstr>
      <vt:lpstr>A Multi-layer Perceptron network solving the XOR problem (Rumelhart, Hinton, and McClelland, 1986)</vt:lpstr>
      <vt:lpstr>Multi-layer Perceptron network</vt:lpstr>
      <vt:lpstr>Back-propagation algorithm</vt:lpstr>
      <vt:lpstr>PowerPoint Presentation</vt:lpstr>
      <vt:lpstr>PowerPoint Presentation</vt:lpstr>
      <vt:lpstr>NumPy implementation</vt:lpstr>
      <vt:lpstr>Universal Approximation Theorem</vt:lpstr>
      <vt:lpstr>Initializing the Weights</vt:lpstr>
      <vt:lpstr>Different Output Activation Functions</vt:lpstr>
      <vt:lpstr>Selection of training data to improve the convergence and performance</vt:lpstr>
      <vt:lpstr>Practical issues</vt:lpstr>
      <vt:lpstr>Examples of using MLP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2018-11-15T03:11:02Z</dcterms:created>
  <dcterms:modified xsi:type="dcterms:W3CDTF">2018-12-14T15:20:59Z</dcterms:modified>
</cp:coreProperties>
</file>